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61" r:id="rId5"/>
    <p:sldId id="323" r:id="rId6"/>
    <p:sldId id="322" r:id="rId7"/>
    <p:sldId id="326" r:id="rId8"/>
    <p:sldId id="321" r:id="rId9"/>
    <p:sldId id="324" r:id="rId10"/>
    <p:sldId id="274" r:id="rId11"/>
    <p:sldId id="325" r:id="rId12"/>
    <p:sldId id="311" r:id="rId13"/>
    <p:sldId id="314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538"/>
    <a:srgbClr val="312322"/>
    <a:srgbClr val="C63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EC9080-2D98-43A5-835B-0CD3D737DDFE}" v="41" dt="2022-02-23T11:34:10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>
        <p:scale>
          <a:sx n="100" d="100"/>
          <a:sy n="100" d="100"/>
        </p:scale>
        <p:origin x="1694" y="8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11F3E-EAD9-44E9-A87D-331D3B1958F3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0B6E2-DC73-464A-ADEB-8C212E122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54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501543"/>
            <a:ext cx="9144000" cy="1483696"/>
          </a:xfrm>
        </p:spPr>
        <p:txBody>
          <a:bodyPr anchor="b">
            <a:normAutofit/>
          </a:bodyPr>
          <a:lstStyle>
            <a:lvl1pPr algn="ctr">
              <a:defRPr sz="3733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65406"/>
            <a:ext cx="9144000" cy="557493"/>
          </a:xfrm>
        </p:spPr>
        <p:txBody>
          <a:bodyPr>
            <a:normAutofit/>
          </a:bodyPr>
          <a:lstStyle>
            <a:lvl1pPr marL="0" indent="0" algn="ctr">
              <a:buNone/>
              <a:defRPr sz="21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705077" y="1872402"/>
            <a:ext cx="4826347" cy="13551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2657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i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11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800" y="1996800"/>
            <a:ext cx="8716800" cy="2860800"/>
          </a:xfrm>
        </p:spPr>
        <p:txBody>
          <a:bodyPr anchor="ctr">
            <a:normAutofit/>
          </a:bodyPr>
          <a:lstStyle>
            <a:lvl1pPr>
              <a:defRPr sz="3733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CB3ABE-D834-480B-846B-CAEF67522DD4}" type="datetimeFigureOut">
              <a:rPr lang="nb-NO" smtClean="0"/>
              <a:pPr/>
              <a:t>28.02.2022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2BA6B0-7BE4-49D5-9AC0-DDDFA12E04AC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1" name="Rett linje 12"/>
          <p:cNvCxnSpPr/>
          <p:nvPr userDrawn="1"/>
        </p:nvCxnSpPr>
        <p:spPr>
          <a:xfrm flipH="1">
            <a:off x="8086436" y="2207985"/>
            <a:ext cx="2969491" cy="310464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Bild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8" y="6325058"/>
            <a:ext cx="394528" cy="27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0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i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800" y="1996800"/>
            <a:ext cx="8716800" cy="2860800"/>
          </a:xfrm>
        </p:spPr>
        <p:txBody>
          <a:bodyPr anchor="ctr">
            <a:normAutofit/>
          </a:bodyPr>
          <a:lstStyle>
            <a:lvl1pPr>
              <a:defRPr sz="3733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CB3ABE-D834-480B-846B-CAEF67522DD4}" type="datetimeFigureOut">
              <a:rPr lang="nb-NO" smtClean="0"/>
              <a:pPr/>
              <a:t>28.02.2022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2BA6B0-7BE4-49D5-9AC0-DDDFA12E04AC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1" name="Rett linje 12"/>
          <p:cNvCxnSpPr/>
          <p:nvPr userDrawn="1"/>
        </p:nvCxnSpPr>
        <p:spPr>
          <a:xfrm flipH="1">
            <a:off x="8086436" y="2207985"/>
            <a:ext cx="2969491" cy="310464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Bild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8" y="6325058"/>
            <a:ext cx="394528" cy="27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35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3ABE-D834-480B-846B-CAEF67522DD4}" type="datetimeFigureOut">
              <a:rPr lang="nb-NO" smtClean="0"/>
              <a:pPr/>
              <a:t>28.02.2022</a:t>
            </a:fld>
            <a:endParaRPr lang="nb-N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A6B0-7BE4-49D5-9AC0-DDDFA12E04A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9128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3ABE-D834-480B-846B-CAEF67522DD4}" type="datetimeFigureOut">
              <a:rPr lang="nb-NO" smtClean="0"/>
              <a:pPr/>
              <a:t>28.02.2022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A6B0-7BE4-49D5-9AC0-DDDFA12E04A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090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3"/>
          <p:cNvSpPr txBox="1"/>
          <p:nvPr userDrawn="1"/>
        </p:nvSpPr>
        <p:spPr>
          <a:xfrm>
            <a:off x="0" y="4141287"/>
            <a:ext cx="12192000" cy="145700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4000">
                <a:solidFill>
                  <a:srgbClr val="E74033"/>
                </a:solidFill>
                <a:latin typeface="Calibri"/>
                <a:ea typeface="Calibri" charset="0"/>
                <a:cs typeface="Calibri"/>
              </a:rPr>
              <a:t>Takk for oss!</a:t>
            </a:r>
          </a:p>
          <a:p>
            <a:pPr algn="ctr">
              <a:lnSpc>
                <a:spcPct val="130000"/>
              </a:lnSpc>
            </a:pPr>
            <a:endParaRPr lang="nb-NO" sz="2400">
              <a:solidFill>
                <a:srgbClr val="E7403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Bilde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03" y="1458090"/>
            <a:ext cx="3800767" cy="266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8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3ABE-D834-480B-846B-CAEF67522DD4}" type="datetimeFigureOut">
              <a:rPr lang="nb-NO" smtClean="0"/>
              <a:pPr/>
              <a:t>28.02.2022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A6B0-7BE4-49D5-9AC0-DDDFA12E04A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026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7199" y="1825625"/>
            <a:ext cx="5520000" cy="435133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458031" y="1825625"/>
            <a:ext cx="5520000" cy="435133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CB3ABE-D834-480B-846B-CAEF67522DD4}" type="datetimeFigureOut">
              <a:rPr lang="nb-NO" smtClean="0"/>
              <a:pPr/>
              <a:t>28.02.2022</a:t>
            </a:fld>
            <a:endParaRPr lang="nb-NO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2BA6B0-7BE4-49D5-9AC0-DDDFA12E04A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50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+ rød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4"/>
          <p:cNvSpPr/>
          <p:nvPr userDrawn="1"/>
        </p:nvSpPr>
        <p:spPr>
          <a:xfrm>
            <a:off x="6103702" y="2"/>
            <a:ext cx="6087316" cy="6857999"/>
          </a:xfrm>
          <a:prstGeom prst="rect">
            <a:avLst/>
          </a:prstGeom>
          <a:solidFill>
            <a:srgbClr val="E74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200" y="365125"/>
            <a:ext cx="51744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7199" y="1825625"/>
            <a:ext cx="5174400" cy="435133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604800" y="1825625"/>
            <a:ext cx="5088000" cy="43513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CB3ABE-D834-480B-846B-CAEF67522DD4}" type="datetimeFigureOut">
              <a:rPr lang="nb-NO" smtClean="0"/>
              <a:pPr/>
              <a:t>28.02.2022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2BA6B0-7BE4-49D5-9AC0-DDDFA12E04A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335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+ HEI FRAM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691" y="491837"/>
            <a:ext cx="5200528" cy="6366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200" y="365125"/>
            <a:ext cx="51744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7199" y="1825625"/>
            <a:ext cx="5174400" cy="435133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3ABE-D834-480B-846B-CAEF67522DD4}" type="datetimeFigureOut">
              <a:rPr lang="nb-NO" smtClean="0"/>
              <a:pPr/>
              <a:t>28.02.2022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A6B0-7BE4-49D5-9AC0-DDDFA12E04A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807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+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91916" y="0"/>
            <a:ext cx="6086400" cy="6859200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200" y="365125"/>
            <a:ext cx="51744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7199" y="1825625"/>
            <a:ext cx="5174400" cy="435133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CB3ABE-D834-480B-846B-CAEF67522DD4}" type="datetimeFigureOut">
              <a:rPr lang="nb-NO" smtClean="0"/>
              <a:pPr/>
              <a:t>28.02.2022</a:t>
            </a:fld>
            <a:endParaRPr lang="nb-N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2BA6B0-7BE4-49D5-9AC0-DDDFA12E04A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36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78316" cy="68592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200" y="2850980"/>
            <a:ext cx="5249395" cy="1157240"/>
          </a:xfrm>
        </p:spPr>
        <p:txBody>
          <a:bodyPr>
            <a:spAutoFit/>
          </a:bodyPr>
          <a:lstStyle>
            <a:lvl1pPr>
              <a:defRPr sz="3733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CB3ABE-D834-480B-846B-CAEF67522DD4}" type="datetimeFigureOut">
              <a:rPr lang="nb-NO" smtClean="0"/>
              <a:pPr/>
              <a:t>28.02.2022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2BA6B0-7BE4-49D5-9AC0-DDDFA12E04A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70868" y="6325059"/>
            <a:ext cx="394528" cy="27615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254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40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800" y="1996800"/>
            <a:ext cx="8716800" cy="2860800"/>
          </a:xfrm>
        </p:spPr>
        <p:txBody>
          <a:bodyPr anchor="ctr">
            <a:normAutofit/>
          </a:bodyPr>
          <a:lstStyle>
            <a:lvl1pPr>
              <a:defRPr sz="3733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CB3ABE-D834-480B-846B-CAEF67522DD4}" type="datetimeFigureOut">
              <a:rPr lang="nb-NO" smtClean="0"/>
              <a:pPr/>
              <a:t>28.02.2022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2BA6B0-7BE4-49D5-9AC0-DDDFA12E04AC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1" name="Rett linje 12"/>
          <p:cNvCxnSpPr/>
          <p:nvPr userDrawn="1"/>
        </p:nvCxnSpPr>
        <p:spPr>
          <a:xfrm flipH="1">
            <a:off x="8086436" y="2207985"/>
            <a:ext cx="2969491" cy="310464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Bild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8" y="6325058"/>
            <a:ext cx="394528" cy="27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5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79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800" y="1996800"/>
            <a:ext cx="8716800" cy="2860800"/>
          </a:xfrm>
        </p:spPr>
        <p:txBody>
          <a:bodyPr anchor="ctr">
            <a:normAutofit/>
          </a:bodyPr>
          <a:lstStyle>
            <a:lvl1pPr>
              <a:defRPr sz="3733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CB3ABE-D834-480B-846B-CAEF67522DD4}" type="datetimeFigureOut">
              <a:rPr lang="nb-NO" smtClean="0"/>
              <a:pPr/>
              <a:t>28.02.2022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2BA6B0-7BE4-49D5-9AC0-DDDFA12E04AC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1" name="Rett linje 12"/>
          <p:cNvCxnSpPr/>
          <p:nvPr userDrawn="1"/>
        </p:nvCxnSpPr>
        <p:spPr>
          <a:xfrm flipH="1">
            <a:off x="8086436" y="2207985"/>
            <a:ext cx="2969491" cy="310464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Bild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8" y="6325058"/>
            <a:ext cx="394528" cy="27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8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7201" y="365125"/>
            <a:ext cx="115508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7199" y="1825625"/>
            <a:ext cx="11550831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59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DCB3ABE-D834-480B-846B-CAEF67522DD4}" type="datetimeFigureOut">
              <a:rPr lang="nb-NO" smtClean="0"/>
              <a:pPr/>
              <a:t>28.02.2022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934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7482" y="6356351"/>
            <a:ext cx="11905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82BA6B0-7BE4-49D5-9AC0-DDDFA12E04AC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9"/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5" y="6324683"/>
            <a:ext cx="403108" cy="28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2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use.no/altibox-fritid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use.no/bestille-nyttfelt-fritid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use.no/bestille-nyttfelt-friti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41573" y="2247563"/>
            <a:ext cx="10762406" cy="1836406"/>
          </a:xfrm>
        </p:spPr>
        <p:txBody>
          <a:bodyPr>
            <a:normAutofit fontScale="90000"/>
          </a:bodyPr>
          <a:lstStyle/>
          <a:p>
            <a:br>
              <a:rPr lang="nb-NO" sz="5400" dirty="0">
                <a:solidFill>
                  <a:schemeClr val="tx1"/>
                </a:solidFill>
              </a:rPr>
            </a:br>
            <a:r>
              <a:rPr lang="nb-NO" sz="5400" dirty="0">
                <a:solidFill>
                  <a:schemeClr val="tx1"/>
                </a:solidFill>
              </a:rPr>
              <a:t>Informasjon om fiberutbygging</a:t>
            </a:r>
            <a:br>
              <a:rPr lang="nb-NO" sz="5400" dirty="0">
                <a:solidFill>
                  <a:schemeClr val="tx1"/>
                </a:solidFill>
              </a:rPr>
            </a:br>
            <a:r>
              <a:rPr lang="nb-NO" sz="5400" dirty="0">
                <a:solidFill>
                  <a:schemeClr val="tx1"/>
                </a:solidFill>
              </a:rPr>
              <a:t>Trondrudmarka, </a:t>
            </a:r>
            <a:r>
              <a:rPr lang="nb-NO" sz="5400" dirty="0" err="1">
                <a:solidFill>
                  <a:schemeClr val="tx1"/>
                </a:solidFill>
              </a:rPr>
              <a:t>Trollset</a:t>
            </a:r>
            <a:r>
              <a:rPr lang="nb-NO" sz="5400" dirty="0">
                <a:solidFill>
                  <a:schemeClr val="tx1"/>
                </a:solidFill>
              </a:rPr>
              <a:t>, Storhallene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 vert="horz" lIns="121920" tIns="60960" rIns="121920" bIns="60960" rtlCol="0" anchor="t">
            <a:normAutofit/>
          </a:bodyPr>
          <a:lstStyle/>
          <a:p>
            <a:r>
              <a:rPr lang="nb-NO" dirty="0"/>
              <a:t>Februar 2022</a:t>
            </a:r>
          </a:p>
        </p:txBody>
      </p:sp>
    </p:spTree>
    <p:extLst>
      <p:ext uri="{BB962C8B-B14F-4D97-AF65-F5344CB8AC3E}">
        <p14:creationId xmlns:p14="http://schemas.microsoft.com/office/powerpoint/2010/main" val="1949888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661FA586-17FA-44A6-A226-C4B760B7600A}"/>
              </a:ext>
            </a:extLst>
          </p:cNvPr>
          <p:cNvSpPr/>
          <p:nvPr/>
        </p:nvSpPr>
        <p:spPr>
          <a:xfrm>
            <a:off x="8220223" y="1690688"/>
            <a:ext cx="3544576" cy="4166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12F3722-AC58-4C77-8515-E6AF4CF295CA}"/>
              </a:ext>
            </a:extLst>
          </p:cNvPr>
          <p:cNvSpPr/>
          <p:nvPr/>
        </p:nvSpPr>
        <p:spPr>
          <a:xfrm>
            <a:off x="4284957" y="1701870"/>
            <a:ext cx="3544576" cy="4166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00A53984-D905-4E9C-AEFB-7C9E42B6F5DE}"/>
              </a:ext>
            </a:extLst>
          </p:cNvPr>
          <p:cNvSpPr/>
          <p:nvPr/>
        </p:nvSpPr>
        <p:spPr>
          <a:xfrm>
            <a:off x="390689" y="1701870"/>
            <a:ext cx="3544576" cy="42004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0CB0331-0FF6-4931-9CF8-392DDB0A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85" y="358384"/>
            <a:ext cx="11550831" cy="1325563"/>
          </a:xfrm>
        </p:spPr>
        <p:txBody>
          <a:bodyPr/>
          <a:lstStyle/>
          <a:p>
            <a:r>
              <a:rPr lang="nb-NO" dirty="0"/>
              <a:t>Abonnement</a:t>
            </a:r>
            <a:endParaRPr lang="en-US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BED5427-A59D-4BF7-B731-F985B6B2317E}"/>
              </a:ext>
            </a:extLst>
          </p:cNvPr>
          <p:cNvSpPr txBox="1"/>
          <p:nvPr/>
        </p:nvSpPr>
        <p:spPr>
          <a:xfrm>
            <a:off x="1130156" y="6345727"/>
            <a:ext cx="11061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/>
            <a:r>
              <a:rPr lang="nb-NO" sz="1400" dirty="0">
                <a:solidFill>
                  <a:prstClr val="black"/>
                </a:solidFill>
                <a:latin typeface="Calibri" panose="020F0502020204030204"/>
              </a:rPr>
              <a:t>Tjenestepriser pr mnd. Alle priser </a:t>
            </a:r>
            <a:r>
              <a:rPr lang="nb-NO" sz="1400" dirty="0" err="1">
                <a:solidFill>
                  <a:prstClr val="black"/>
                </a:solidFill>
                <a:latin typeface="Calibri" panose="020F0502020204030204"/>
              </a:rPr>
              <a:t>inkl</a:t>
            </a:r>
            <a:r>
              <a:rPr lang="nb-NO" sz="1400" dirty="0">
                <a:solidFill>
                  <a:prstClr val="black"/>
                </a:solidFill>
                <a:latin typeface="Calibri" panose="020F0502020204030204"/>
              </a:rPr>
              <a:t> mva. 12 </a:t>
            </a:r>
            <a:r>
              <a:rPr lang="nb-NO" sz="1400" dirty="0" err="1">
                <a:solidFill>
                  <a:prstClr val="black"/>
                </a:solidFill>
                <a:latin typeface="Calibri" panose="020F0502020204030204"/>
              </a:rPr>
              <a:t>mnd</a:t>
            </a:r>
            <a:r>
              <a:rPr lang="nb-NO" sz="1400" dirty="0">
                <a:solidFill>
                  <a:prstClr val="black"/>
                </a:solidFill>
                <a:latin typeface="Calibri" panose="020F0502020204030204"/>
              </a:rPr>
              <a:t> bindingstid. Les mer om disse og andre pakker her: </a:t>
            </a:r>
            <a:r>
              <a:rPr lang="en-US" sz="1400" dirty="0">
                <a:hlinkClick r:id="rId2"/>
              </a:rPr>
              <a:t>https://www.bruse.no/altibox-fritid/</a:t>
            </a:r>
            <a:r>
              <a:rPr lang="nb-NO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21CBAC30-4832-409B-B247-FC2C585B6F9C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27202" y="1825627"/>
            <a:ext cx="3467068" cy="5767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b="1" dirty="0"/>
              <a:t>Altibox Fritid 100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56A5AC5-C9A0-41A5-94C2-3A0A095703DC}"/>
              </a:ext>
            </a:extLst>
          </p:cNvPr>
          <p:cNvSpPr txBox="1">
            <a:spLocks noChangeAspect="1"/>
          </p:cNvSpPr>
          <p:nvPr/>
        </p:nvSpPr>
        <p:spPr>
          <a:xfrm>
            <a:off x="4362467" y="1825626"/>
            <a:ext cx="3467068" cy="576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b="1" dirty="0"/>
              <a:t>Altibox Fritidspakke 80</a:t>
            </a:r>
            <a:endParaRPr lang="nb-NO" sz="1600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88D2B99-47C0-4A86-9F97-BDDFD86962BE}"/>
              </a:ext>
            </a:extLst>
          </p:cNvPr>
          <p:cNvSpPr txBox="1">
            <a:spLocks noChangeAspect="1"/>
          </p:cNvSpPr>
          <p:nvPr/>
        </p:nvSpPr>
        <p:spPr>
          <a:xfrm>
            <a:off x="8297731" y="1825625"/>
            <a:ext cx="3680301" cy="576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b="1" dirty="0"/>
              <a:t>Altibox Fritidspakke 500</a:t>
            </a:r>
            <a:endParaRPr lang="nb-NO" sz="1867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CEDA0F9-5133-42A8-B080-61F44FDAC350}"/>
              </a:ext>
            </a:extLst>
          </p:cNvPr>
          <p:cNvSpPr/>
          <p:nvPr/>
        </p:nvSpPr>
        <p:spPr>
          <a:xfrm>
            <a:off x="1485648" y="2537269"/>
            <a:ext cx="1313665" cy="1167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nb-NO" sz="2400" b="1" dirty="0">
                <a:solidFill>
                  <a:prstClr val="white"/>
                </a:solidFill>
                <a:latin typeface="Calibri" panose="020F0502020204030204"/>
              </a:rPr>
              <a:t>599,-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7CD2BB4-EBD0-4EBB-ACD5-F2F7D10F4812}"/>
              </a:ext>
            </a:extLst>
          </p:cNvPr>
          <p:cNvSpPr/>
          <p:nvPr/>
        </p:nvSpPr>
        <p:spPr>
          <a:xfrm>
            <a:off x="5343169" y="2537269"/>
            <a:ext cx="1313665" cy="1167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nb-NO" sz="2400" b="1" dirty="0">
                <a:solidFill>
                  <a:prstClr val="white"/>
                </a:solidFill>
                <a:latin typeface="Calibri" panose="020F0502020204030204"/>
              </a:rPr>
              <a:t>649,-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297D540-72E4-45A3-A6D5-C446D3F22BA1}"/>
              </a:ext>
            </a:extLst>
          </p:cNvPr>
          <p:cNvSpPr/>
          <p:nvPr/>
        </p:nvSpPr>
        <p:spPr>
          <a:xfrm>
            <a:off x="9385050" y="2537269"/>
            <a:ext cx="1313665" cy="1167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nb-NO" sz="2400" b="1" dirty="0">
                <a:solidFill>
                  <a:prstClr val="white"/>
                </a:solidFill>
                <a:latin typeface="Calibri" panose="020F0502020204030204"/>
              </a:rPr>
              <a:t>999,-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DBF8F606-3BB2-4631-901B-22C064E2C88B}"/>
              </a:ext>
            </a:extLst>
          </p:cNvPr>
          <p:cNvSpPr txBox="1">
            <a:spLocks noChangeAspect="1"/>
          </p:cNvSpPr>
          <p:nvPr/>
        </p:nvSpPr>
        <p:spPr>
          <a:xfrm>
            <a:off x="427202" y="4006317"/>
            <a:ext cx="3467068" cy="1645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dirty="0"/>
              <a:t>Fiberbredbånd 100/100</a:t>
            </a:r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6D9B48EE-D721-48E4-AACB-5E8FF7EACC3D}"/>
              </a:ext>
            </a:extLst>
          </p:cNvPr>
          <p:cNvSpPr txBox="1">
            <a:spLocks noChangeAspect="1"/>
          </p:cNvSpPr>
          <p:nvPr/>
        </p:nvSpPr>
        <p:spPr>
          <a:xfrm>
            <a:off x="4362465" y="4006316"/>
            <a:ext cx="3669299" cy="1645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dirty="0"/>
              <a:t>Fiberbredbånd 80/80</a:t>
            </a:r>
          </a:p>
          <a:p>
            <a:r>
              <a:rPr lang="nb-NO" sz="1800" dirty="0"/>
              <a:t>15 TV kanaler</a:t>
            </a:r>
          </a:p>
          <a:p>
            <a:r>
              <a:rPr lang="nb-NO" sz="1800" dirty="0"/>
              <a:t>Altibox Nye TV</a:t>
            </a:r>
          </a:p>
          <a:p>
            <a:r>
              <a:rPr lang="nb-NO" sz="1800" dirty="0"/>
              <a:t>Opptak, Start forfra, Programarkiv</a:t>
            </a:r>
          </a:p>
          <a:p>
            <a:r>
              <a:rPr lang="nb-NO" sz="1800" dirty="0"/>
              <a:t>Altibox APP (se TV overalt)</a:t>
            </a: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8A4C95AF-4004-42FE-9CDC-940494D6E87A}"/>
              </a:ext>
            </a:extLst>
          </p:cNvPr>
          <p:cNvSpPr txBox="1">
            <a:spLocks noChangeAspect="1"/>
          </p:cNvSpPr>
          <p:nvPr/>
        </p:nvSpPr>
        <p:spPr>
          <a:xfrm>
            <a:off x="8297731" y="4006315"/>
            <a:ext cx="3680301" cy="1645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dirty="0"/>
              <a:t>Fiberbredbånd 500/500</a:t>
            </a:r>
          </a:p>
          <a:p>
            <a:r>
              <a:rPr lang="nb-NO" sz="1800" dirty="0"/>
              <a:t>15 TV kanaler</a:t>
            </a:r>
          </a:p>
          <a:p>
            <a:r>
              <a:rPr lang="nb-NO" sz="1800" dirty="0"/>
              <a:t>Altibox Nye TV</a:t>
            </a:r>
          </a:p>
          <a:p>
            <a:r>
              <a:rPr lang="nb-NO" sz="1800" dirty="0"/>
              <a:t>Opptak, Start forfra, Programarkiv</a:t>
            </a:r>
          </a:p>
          <a:p>
            <a:r>
              <a:rPr lang="nb-NO" sz="1800" dirty="0"/>
              <a:t>Altibox APP (se TV overalt)</a:t>
            </a:r>
          </a:p>
        </p:txBody>
      </p:sp>
    </p:spTree>
    <p:extLst>
      <p:ext uri="{BB962C8B-B14F-4D97-AF65-F5344CB8AC3E}">
        <p14:creationId xmlns:p14="http://schemas.microsoft.com/office/powerpoint/2010/main" val="1058997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" r="563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b-NO" altLang="nb-NO" dirty="0">
                <a:latin typeface="Lato Light" charset="0"/>
                <a:ea typeface="Lato Light" charset="0"/>
                <a:cs typeface="Lato Light" charset="0"/>
              </a:rPr>
              <a:t>Bak Bruse står de 2 Hallingdalselskapene Hallingdal Kraftnett og Hemsedal Energi. Til sammen har vi over 100 år erfaring med å levere ren energi til hus, bedrifter og hytter i dalen.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altLang="nb-NO" dirty="0">
                <a:latin typeface="Lato Light" charset="0"/>
                <a:ea typeface="Lato Light" charset="0"/>
                <a:cs typeface="Lato Light" charset="0"/>
              </a:rPr>
              <a:t>I Bruse går vi sammen om å levere TV-, bredbånd- og smarthus-løsninger som skal ta Hallingdal inn i fremtiden.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altLang="nb-NO" dirty="0">
                <a:latin typeface="Lato Light" charset="0"/>
                <a:ea typeface="Lato Light" charset="0"/>
                <a:cs typeface="Lato Light" charset="0"/>
              </a:rPr>
              <a:t>Vi har et levende engasjement for naturen, miljøet og menneskene som bor her. Derfor skal våre løsninger alltid være bærekraftige, fremtidsrettet og berike liv.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altLang="nb-NO" dirty="0">
                <a:latin typeface="Lato Light" charset="0"/>
                <a:ea typeface="Lato Light" charset="0"/>
                <a:cs typeface="Lato Light" charset="0"/>
              </a:rPr>
              <a:t>Eller som vi sier i Bruse: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altLang="nb-NO" b="1" dirty="0">
                <a:latin typeface="Lato Semibold" charset="0"/>
                <a:ea typeface="Lato Semibold" charset="0"/>
                <a:cs typeface="Lato Semibold" charset="0"/>
              </a:rPr>
              <a:t>– Hei fremtid!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023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6E5FC-A1CB-49C2-888E-A54416A19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01" y="196076"/>
            <a:ext cx="11550831" cy="1325563"/>
          </a:xfrm>
        </p:spPr>
        <p:txBody>
          <a:bodyPr/>
          <a:lstStyle/>
          <a:p>
            <a:r>
              <a:rPr lang="nb-NO" dirty="0"/>
              <a:t>Innledning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5E108-C557-4AEF-BA78-89E35D239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01" y="1425529"/>
            <a:ext cx="5520000" cy="5331321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27965" indent="-227965"/>
            <a:r>
              <a:rPr lang="nb-NO" dirty="0">
                <a:cs typeface="Calibri" panose="020F0502020204030204"/>
              </a:rPr>
              <a:t>Velforeningen fikk i 2020 flere henvendelser om mulighet for fiberutbygging i området</a:t>
            </a:r>
          </a:p>
          <a:p>
            <a:pPr marL="227965" indent="-227965"/>
            <a:r>
              <a:rPr lang="nb-NO" dirty="0">
                <a:cs typeface="Calibri" panose="020F0502020204030204"/>
              </a:rPr>
              <a:t>En meningsmåling på foreningens hjemmeside ble gjennomført. Det var stor interesse og 97% av de som deltok var positive</a:t>
            </a:r>
          </a:p>
          <a:p>
            <a:pPr marL="227965" indent="-227965"/>
            <a:r>
              <a:rPr lang="nb-NO" dirty="0">
                <a:cs typeface="Calibri" panose="020F0502020204030204"/>
              </a:rPr>
              <a:t>Etter dette har velforeningen sammen med grunneierne (v/Herbrand Haraldseth) hatt dialog med Bruse (som er eneste aktuelle firma for fiberutbygging i området).</a:t>
            </a:r>
          </a:p>
          <a:p>
            <a:pPr marL="227965" indent="-227965"/>
            <a:r>
              <a:rPr lang="nb-NO" dirty="0">
                <a:cs typeface="Calibri" panose="020F0502020204030204"/>
              </a:rPr>
              <a:t>I romjula 2021 hadde Bruse et tilbud klart. Dette ble distribuert på velforeningens hjemmeside og har siden blitt sendt til alle som har kjent mailadresse.</a:t>
            </a:r>
          </a:p>
        </p:txBody>
      </p:sp>
      <p:pic>
        <p:nvPicPr>
          <p:cNvPr id="1026" name="Picture 2" descr="Fiberutbygging Marumveien - Sandefjord Bredbånd">
            <a:extLst>
              <a:ext uri="{FF2B5EF4-FFF2-40B4-BE49-F238E27FC236}">
                <a16:creationId xmlns:a16="http://schemas.microsoft.com/office/drawing/2014/main" id="{049CBECD-9649-4175-A9FC-B19DDEE0E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585" y="3454607"/>
            <a:ext cx="5219531" cy="304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ber Stovner - FiberDeal.no - Få tilbud på fiber og bredbånd fra flere  aktører">
            <a:extLst>
              <a:ext uri="{FF2B5EF4-FFF2-40B4-BE49-F238E27FC236}">
                <a16:creationId xmlns:a16="http://schemas.microsoft.com/office/drawing/2014/main" id="{302B1E5A-C097-4E90-A6D1-C0FBDACFD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585" y="1270082"/>
            <a:ext cx="5219532" cy="200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31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6E5FC-A1CB-49C2-888E-A54416A19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99" y="91440"/>
            <a:ext cx="11550831" cy="1325563"/>
          </a:xfrm>
        </p:spPr>
        <p:txBody>
          <a:bodyPr/>
          <a:lstStyle/>
          <a:p>
            <a:r>
              <a:rPr lang="nb-NO" dirty="0"/>
              <a:t>Status pr 15.februar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5E108-C557-4AEF-BA78-89E35D239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98" y="1251082"/>
            <a:ext cx="4068601" cy="50795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27965" indent="-227965"/>
            <a:r>
              <a:rPr lang="nb-NO" dirty="0"/>
              <a:t>Bruse melder om stor interesse etter at </a:t>
            </a:r>
            <a:r>
              <a:rPr lang="nb-NO" sz="2200" dirty="0"/>
              <a:t>tilbudet</a:t>
            </a:r>
            <a:r>
              <a:rPr lang="nb-NO" dirty="0"/>
              <a:t> ble publisert på velforeningens </a:t>
            </a:r>
            <a:r>
              <a:rPr lang="nb-NO" dirty="0" err="1"/>
              <a:t>facebookside</a:t>
            </a:r>
            <a:r>
              <a:rPr lang="nb-NO" dirty="0"/>
              <a:t> i romjula 2021. </a:t>
            </a:r>
            <a:r>
              <a:rPr lang="nb-NO" dirty="0" err="1"/>
              <a:t>Ca</a:t>
            </a:r>
            <a:r>
              <a:rPr lang="nb-NO" dirty="0"/>
              <a:t> 120 bestillinger er mottatt hittil. </a:t>
            </a:r>
          </a:p>
          <a:p>
            <a:pPr marL="227965" indent="-227965"/>
            <a:r>
              <a:rPr lang="nb-NO" dirty="0">
                <a:cs typeface="Calibri" panose="020F0502020204030204"/>
              </a:rPr>
              <a:t>Det ligger derfor an til utbygging, i alle fall i deler av området i år.</a:t>
            </a:r>
            <a:endParaRPr lang="nb-NO" dirty="0"/>
          </a:p>
          <a:p>
            <a:pPr marL="227965" indent="-227965"/>
            <a:r>
              <a:rPr lang="nb-NO" dirty="0"/>
              <a:t>Bruse har besluttet å starte arbeidet med å grave trase for tilførsel fra Bøgaset. Det legges samtidig til rette for å legge strømnettet i bakken (samarbeid om felles grøft med Hallingdal Kraftnett). Oppstart graving er uke 10.</a:t>
            </a:r>
            <a:endParaRPr lang="nb-NO" dirty="0">
              <a:cs typeface="Calibri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427199" y="6200503"/>
            <a:ext cx="792001" cy="539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Et bilde som inneholder kart&#10;&#10;Automatisk generert beskrivelse">
            <a:extLst>
              <a:ext uri="{FF2B5EF4-FFF2-40B4-BE49-F238E27FC236}">
                <a16:creationId xmlns:a16="http://schemas.microsoft.com/office/drawing/2014/main" id="{C5BBD7EB-9A11-45CB-8F50-52781452C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254" y="1218441"/>
            <a:ext cx="6680547" cy="478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09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6E5FC-A1CB-49C2-888E-A54416A19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99" y="91440"/>
            <a:ext cx="11550831" cy="1325563"/>
          </a:xfrm>
        </p:spPr>
        <p:txBody>
          <a:bodyPr/>
          <a:lstStyle/>
          <a:p>
            <a:r>
              <a:rPr lang="nb-NO" dirty="0"/>
              <a:t>Status pr 15.februar 2022</a:t>
            </a:r>
          </a:p>
        </p:txBody>
      </p:sp>
      <p:sp>
        <p:nvSpPr>
          <p:cNvPr id="8" name="Rektangel 7"/>
          <p:cNvSpPr/>
          <p:nvPr/>
        </p:nvSpPr>
        <p:spPr>
          <a:xfrm>
            <a:off x="427199" y="6200503"/>
            <a:ext cx="792001" cy="539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947622F-E122-4B04-A1C6-6069DE9E1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57" y="1226982"/>
            <a:ext cx="4048158" cy="4774959"/>
          </a:xfrm>
          <a:prstGeom prst="rect">
            <a:avLst/>
          </a:prstGeom>
        </p:spPr>
      </p:pic>
      <p:pic>
        <p:nvPicPr>
          <p:cNvPr id="6" name="Bilde 5" descr="Et bilde som inneholder kart&#10;&#10;Automatisk generert beskrivelse">
            <a:extLst>
              <a:ext uri="{FF2B5EF4-FFF2-40B4-BE49-F238E27FC236}">
                <a16:creationId xmlns:a16="http://schemas.microsoft.com/office/drawing/2014/main" id="{62429A5B-3575-4188-A416-0BCE8831E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254" y="1218441"/>
            <a:ext cx="6680547" cy="478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5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5032180-953E-4A0D-B27A-46C205DDFA9B}"/>
              </a:ext>
            </a:extLst>
          </p:cNvPr>
          <p:cNvSpPr/>
          <p:nvPr/>
        </p:nvSpPr>
        <p:spPr>
          <a:xfrm>
            <a:off x="294822" y="6109487"/>
            <a:ext cx="918983" cy="635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27F18B-2932-4E92-8AAB-420A368F5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22" y="384590"/>
            <a:ext cx="11550831" cy="514441"/>
          </a:xfrm>
        </p:spPr>
        <p:txBody>
          <a:bodyPr>
            <a:normAutofit fontScale="90000"/>
          </a:bodyPr>
          <a:lstStyle/>
          <a:p>
            <a:r>
              <a:rPr lang="nb-NO" dirty="0"/>
              <a:t>Tilbudet oppsummert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4A75BD-968B-410E-A0C4-6FD8EAD33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22" y="1175657"/>
            <a:ext cx="11616655" cy="2910821"/>
          </a:xfrm>
        </p:spPr>
        <p:txBody>
          <a:bodyPr vert="horz" lIns="121920" tIns="60960" rIns="121920" bIns="60960" rtlCol="0" anchor="t">
            <a:noAutofit/>
          </a:bodyPr>
          <a:lstStyle/>
          <a:p>
            <a:pPr marL="227965" indent="-227965"/>
            <a:r>
              <a:rPr lang="nb-NO" dirty="0">
                <a:cs typeface="Calibri"/>
              </a:rPr>
              <a:t>Alle hytteeiere i området tilbys nå tilkobling til fiber. </a:t>
            </a:r>
            <a:br>
              <a:rPr lang="nb-NO" dirty="0">
                <a:cs typeface="Calibri"/>
              </a:rPr>
            </a:br>
            <a:r>
              <a:rPr lang="nb-NO" dirty="0">
                <a:cs typeface="Calibri"/>
              </a:rPr>
              <a:t>Hvis tilstrekkelig antall hytter i et delområde takker ja vil det bygges fiber til dette område. </a:t>
            </a:r>
          </a:p>
          <a:p>
            <a:pPr marL="227965" indent="-227965"/>
            <a:r>
              <a:rPr lang="nb-NO" dirty="0">
                <a:cs typeface="Calibri"/>
              </a:rPr>
              <a:t>De delområdene med flest bestillinger vil bli prioritert først. Bruse oppfordrer derfor til å sende bestilling tidlig, og gjerne at man informerer/snakker med naboene.</a:t>
            </a:r>
          </a:p>
          <a:p>
            <a:pPr marL="227965" indent="-227965"/>
            <a:r>
              <a:rPr lang="nb-NO" dirty="0">
                <a:cs typeface="Calibri"/>
              </a:rPr>
              <a:t>I utgangspunktet stilles det krav om minst 80% oppslutning i et område før Bruse vil bekrefte utbygging. </a:t>
            </a:r>
          </a:p>
          <a:p>
            <a:pPr marL="227965" indent="-227965"/>
            <a:r>
              <a:rPr lang="nb-NO" dirty="0">
                <a:cs typeface="Calibri"/>
              </a:rPr>
              <a:t>Total byggeperiode antas å være 12 – 18 mnd. </a:t>
            </a:r>
          </a:p>
          <a:p>
            <a:pPr marL="227965" indent="-227965"/>
            <a:r>
              <a:rPr lang="nb-NO" dirty="0">
                <a:cs typeface="Calibri"/>
              </a:rPr>
              <a:t>Tilbudet ligger ute på velforeningens Facebook side. I tillegg har alle med kjent e-mail adresse fått tilbudet tilsendt. Link til tilbudet ligger også nederst på denne siden</a:t>
            </a:r>
          </a:p>
          <a:p>
            <a:pPr marL="227965" indent="-227965"/>
            <a:endParaRPr lang="nb-NO" dirty="0">
              <a:cs typeface="Calibri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AF91043-03E1-46F6-85F9-BA115C630D3A}"/>
              </a:ext>
            </a:extLst>
          </p:cNvPr>
          <p:cNvSpPr txBox="1"/>
          <p:nvPr/>
        </p:nvSpPr>
        <p:spPr>
          <a:xfrm>
            <a:off x="360646" y="5087374"/>
            <a:ext cx="11550831" cy="1569660"/>
          </a:xfrm>
          <a:prstGeom prst="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b="1" dirty="0">
                <a:cs typeface="Calibri"/>
              </a:rPr>
              <a:t>Frist for å bestille har blitt utvidet med en måned og er nå satt til 1.4.2022</a:t>
            </a:r>
          </a:p>
          <a:p>
            <a:endParaRPr lang="nb-NO" sz="2400" b="1" dirty="0">
              <a:cs typeface="Calibri"/>
            </a:endParaRPr>
          </a:p>
          <a:p>
            <a:r>
              <a:rPr lang="nb-NO" sz="2400" b="1" dirty="0">
                <a:cs typeface="Calibri"/>
              </a:rPr>
              <a:t>Link til bestilling:</a:t>
            </a:r>
          </a:p>
          <a:p>
            <a:r>
              <a:rPr lang="nb-NO" sz="2400" dirty="0">
                <a:cs typeface="Calibri"/>
              </a:rPr>
              <a:t>(</a:t>
            </a:r>
            <a:r>
              <a:rPr lang="nb-NO" sz="2400" dirty="0">
                <a:solidFill>
                  <a:schemeClr val="bg1"/>
                </a:solidFill>
                <a:hlinkClick r:id="rId2"/>
              </a:rPr>
              <a:t>https://www.bruse.no/bestille-nyttfelt-fritid/</a:t>
            </a:r>
            <a:r>
              <a:rPr lang="nb-NO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8708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6B3AC50-3072-4D8C-AFF6-5CFB6CA590C1}"/>
              </a:ext>
            </a:extLst>
          </p:cNvPr>
          <p:cNvSpPr/>
          <p:nvPr/>
        </p:nvSpPr>
        <p:spPr>
          <a:xfrm>
            <a:off x="7274560" y="0"/>
            <a:ext cx="491743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27F18B-2932-4E92-8AAB-420A368F5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23" y="112576"/>
            <a:ext cx="11550831" cy="514441"/>
          </a:xfrm>
        </p:spPr>
        <p:txBody>
          <a:bodyPr>
            <a:normAutofit fontScale="90000"/>
          </a:bodyPr>
          <a:lstStyle/>
          <a:p>
            <a:r>
              <a:rPr lang="nb-NO" dirty="0"/>
              <a:t>Fiber til det enkelte område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4A75BD-968B-410E-A0C4-6FD8EAD33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24" y="728616"/>
            <a:ext cx="6867976" cy="6016807"/>
          </a:xfrm>
          <a:solidFill>
            <a:schemeClr val="bg1"/>
          </a:solidFill>
        </p:spPr>
        <p:txBody>
          <a:bodyPr vert="horz" lIns="121920" tIns="60960" rIns="121920" bIns="60960" rtlCol="0" anchor="t">
            <a:noAutofit/>
          </a:bodyPr>
          <a:lstStyle/>
          <a:p>
            <a:pPr marL="227965" indent="-227965"/>
            <a:r>
              <a:rPr lang="nb-NO" dirty="0">
                <a:cs typeface="Calibri"/>
              </a:rPr>
              <a:t>Området som nå er diskutert er som vist på kartet.</a:t>
            </a:r>
          </a:p>
          <a:p>
            <a:pPr marL="227965" indent="-227965"/>
            <a:r>
              <a:rPr lang="nb-NO" dirty="0">
                <a:cs typeface="Calibri"/>
              </a:rPr>
              <a:t>Bruse vil sørge for fiberrør frem til tomtegrensen mens fremføring av trekkerør fra tomtegrense og inn i hytten er hytteeieres ansvar.</a:t>
            </a:r>
          </a:p>
          <a:p>
            <a:pPr marL="227965" indent="-227965"/>
            <a:r>
              <a:rPr lang="nb-NO" dirty="0">
                <a:cs typeface="Calibri"/>
              </a:rPr>
              <a:t>Fremføring av fiber til en eiendom innebærer et etableringsgebyr. Gebyrets størrelse avhenger av om det er etablert trekkerør på eksisterende strømkabel i området (blå farger i kartet representerer trekkerør).</a:t>
            </a:r>
          </a:p>
          <a:p>
            <a:pPr marL="685154" lvl="1" indent="-227965"/>
            <a:r>
              <a:rPr lang="nb-NO" dirty="0">
                <a:cs typeface="Calibri"/>
              </a:rPr>
              <a:t>Dersom det er fiberrør sammen med strømkabel (blå farge i kartet: kr. 14.900</a:t>
            </a:r>
          </a:p>
          <a:p>
            <a:pPr marL="685154" lvl="1" indent="-227965"/>
            <a:r>
              <a:rPr lang="nb-NO" dirty="0">
                <a:cs typeface="Calibri"/>
              </a:rPr>
              <a:t>Dersom det IKKE er fiberrør sammen med strømkabel: kr. 9.900</a:t>
            </a:r>
          </a:p>
          <a:p>
            <a:pPr marL="227965" indent="-227965"/>
            <a:r>
              <a:rPr lang="nb-NO" dirty="0">
                <a:cs typeface="Calibri"/>
              </a:rPr>
              <a:t>Ferdig innlagt fiber gir mulighet for å opprette abonnement for tv og bredbånd fra </a:t>
            </a:r>
            <a:r>
              <a:rPr lang="nb-NO" dirty="0" err="1">
                <a:cs typeface="Calibri"/>
              </a:rPr>
              <a:t>Altibox</a:t>
            </a:r>
            <a:endParaRPr lang="nb-NO" dirty="0">
              <a:cs typeface="Calibri" panose="020F0502020204030204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60C5940E-FFBF-462C-8135-0CAAD88BB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70" r="6162"/>
          <a:stretch/>
        </p:blipFill>
        <p:spPr>
          <a:xfrm>
            <a:off x="7513318" y="0"/>
            <a:ext cx="4439921" cy="6858000"/>
          </a:xfrm>
          <a:prstGeom prst="rect">
            <a:avLst/>
          </a:prstGeom>
        </p:spPr>
      </p:pic>
      <p:cxnSp>
        <p:nvCxnSpPr>
          <p:cNvPr id="5" name="Rett linje 4"/>
          <p:cNvCxnSpPr/>
          <p:nvPr/>
        </p:nvCxnSpPr>
        <p:spPr>
          <a:xfrm>
            <a:off x="9028176" y="3639312"/>
            <a:ext cx="1042416" cy="1706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/>
        </p:nvCxnSpPr>
        <p:spPr>
          <a:xfrm flipH="1">
            <a:off x="10064496" y="3761232"/>
            <a:ext cx="481584" cy="548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/>
        </p:nvCxnSpPr>
        <p:spPr>
          <a:xfrm flipH="1" flipV="1">
            <a:off x="10546080" y="3761232"/>
            <a:ext cx="536448" cy="1036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flipH="1">
            <a:off x="11082528" y="3810000"/>
            <a:ext cx="870712" cy="548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396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52EFFB-CFBA-404D-A9D6-CB52EEE02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862" y="510010"/>
            <a:ext cx="11550831" cy="646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/>
              <a:t>Det er 2 ulike måter å få fiberkabelen inn til hytta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7BFA056-848A-4451-8BB8-7D94B2724D4B}"/>
              </a:ext>
            </a:extLst>
          </p:cNvPr>
          <p:cNvSpPr txBox="1"/>
          <p:nvPr/>
        </p:nvSpPr>
        <p:spPr>
          <a:xfrm>
            <a:off x="3768425" y="1334393"/>
            <a:ext cx="822826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Eget fiberrør</a:t>
            </a:r>
          </a:p>
          <a:p>
            <a:r>
              <a:rPr lang="nb-NO" sz="1400" dirty="0"/>
              <a:t>For de fleste vil fiberkabelen legges i et eget rør. Dette må graves ned på egen eiendom. Det kan gjøres som egeninnsats, eller du kan få det gjort av entreprenøren (som regel vil det medføre en ekstra kostnad).</a:t>
            </a:r>
          </a:p>
          <a:p>
            <a:endParaRPr lang="nb-NO" sz="1400" dirty="0"/>
          </a:p>
          <a:p>
            <a:r>
              <a:rPr lang="nb-NO" sz="1400" dirty="0"/>
              <a:t>Ved tomtegrensen blir det lagt igjen en kveil med rør som skal graves ned over eiendommen og frem til husveggen. Det er også mulig å grave ned fiberrøret (som egeninnsats) før det blir gravd langs veien. I så fall kan du selv hente rør. </a:t>
            </a:r>
            <a:endParaRPr lang="nb-NO" sz="1400" b="1" dirty="0"/>
          </a:p>
          <a:p>
            <a:endParaRPr lang="nb-NO" sz="1600" dirty="0"/>
          </a:p>
          <a:p>
            <a:endParaRPr lang="nb-NO" sz="1600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E65A283-76A1-4967-B2B0-801F285DA76F}"/>
              </a:ext>
            </a:extLst>
          </p:cNvPr>
          <p:cNvSpPr txBox="1"/>
          <p:nvPr/>
        </p:nvSpPr>
        <p:spPr>
          <a:xfrm>
            <a:off x="3768425" y="3243328"/>
            <a:ext cx="82282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/>
              <a:t>Fiberrør på strømkabelen</a:t>
            </a:r>
          </a:p>
          <a:p>
            <a:r>
              <a:rPr lang="nb-NO" sz="1400"/>
              <a:t>En del nyere hus/hytter har strømkabel med ekstra rør for fiber. Da vil fiberkabelen føres inn gjennom dette røret, og du trenger ikke gjøre egeninnsats.</a:t>
            </a:r>
          </a:p>
          <a:p>
            <a:endParaRPr lang="nb-NO" sz="1400"/>
          </a:p>
          <a:p>
            <a:r>
              <a:rPr lang="nb-NO" sz="1400"/>
              <a:t>Dersom røret er avsluttet inne i sikringsskapet må røret tas ut av sikringsskapet før installasjon av fiber kan gjøres. Dette må gjøres av elektriker og huseier/hytteeier må ta denne kostnaden.</a:t>
            </a:r>
          </a:p>
          <a:p>
            <a:endParaRPr lang="nb-NO" sz="1400"/>
          </a:p>
          <a:p>
            <a:r>
              <a:rPr lang="nb-NO" sz="1400"/>
              <a:t>I nyere hus/hytter med den tekniske standarden NEK399 skal det være rør fra utvendig sikringsskap/</a:t>
            </a:r>
            <a:r>
              <a:rPr lang="nb-NO" sz="1400" err="1"/>
              <a:t>målerskap</a:t>
            </a:r>
            <a:r>
              <a:rPr lang="nb-NO" sz="1400"/>
              <a:t> og inn til stedet der hjemmesentralen skal monteres. Vi anbefaler at den monteres ved innvendig sikringsskap og at det er internt datanett herifra og til TV-punkt og punkt for ekstra WIFI-antenner. Dersom det ikke er etablert rør fra utvendig skap til innvendig tilkoblingspunkt må det gjøres av elektriker og hus/hytteeier må ta denne kostnaden.</a:t>
            </a:r>
          </a:p>
          <a:p>
            <a:endParaRPr lang="nb-NO" sz="1400"/>
          </a:p>
          <a:p>
            <a:r>
              <a:rPr lang="nb-NO" sz="1400"/>
              <a:t>Dersom dette røret har blitt skadet kan det være tett og dermed umulig å komme gjennom med fiberkabelen. I slike situasjoner må det forventes forsinkelser.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8059843-D0FF-4CE0-A91B-6EA63D55B8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61" y="1334392"/>
            <a:ext cx="3211740" cy="1600912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BB3E3483-1493-41AD-970D-96E0CFA145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61" y="3429000"/>
            <a:ext cx="3220204" cy="149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44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52EFFB-CFBA-404D-A9D6-CB52EEE02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862" y="510010"/>
            <a:ext cx="11550831" cy="646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dirty="0"/>
              <a:t>4G, 5G eller fiber?</a:t>
            </a:r>
          </a:p>
        </p:txBody>
      </p:sp>
      <p:pic>
        <p:nvPicPr>
          <p:cNvPr id="1028" name="Picture 4" descr="Trygg Trafikk advarer mot smalere og raskere motorveier • Nytt fra Trygg  Trafikk">
            <a:extLst>
              <a:ext uri="{FF2B5EF4-FFF2-40B4-BE49-F238E27FC236}">
                <a16:creationId xmlns:a16="http://schemas.microsoft.com/office/drawing/2014/main" id="{9EBC19E2-8469-41AB-AAFD-495FA2BF9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229" y="1356494"/>
            <a:ext cx="3132544" cy="259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CEF25928-8331-45E5-AC4E-5E7FF17F5A40}"/>
              </a:ext>
            </a:extLst>
          </p:cNvPr>
          <p:cNvSpPr txBox="1">
            <a:spLocks/>
          </p:cNvSpPr>
          <p:nvPr/>
        </p:nvSpPr>
        <p:spPr>
          <a:xfrm>
            <a:off x="445862" y="1356494"/>
            <a:ext cx="7030703" cy="54246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3200" dirty="0"/>
              <a:t>Flere har spurt om dette og flere har kontaktet mobiloperatørene. Og blitt enda mer forvirret og usikker…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3200" dirty="0"/>
              <a:t>Til syvende og sist et spørsmål om tre ting:</a:t>
            </a:r>
          </a:p>
          <a:p>
            <a:pPr marL="720725" indent="-454025"/>
            <a:r>
              <a:rPr lang="nb-NO" sz="3200" dirty="0"/>
              <a:t>Pris</a:t>
            </a:r>
          </a:p>
          <a:p>
            <a:pPr marL="720725" indent="-454025"/>
            <a:r>
              <a:rPr lang="nb-NO" sz="3200" dirty="0"/>
              <a:t>Kapasitet</a:t>
            </a:r>
          </a:p>
          <a:p>
            <a:pPr marL="720725" indent="-454025"/>
            <a:r>
              <a:rPr lang="nb-NO" sz="3200" dirty="0"/>
              <a:t>Hastighet</a:t>
            </a:r>
          </a:p>
          <a:p>
            <a:pPr marL="266700" indent="0">
              <a:buNone/>
            </a:pPr>
            <a:r>
              <a:rPr lang="nb-NO" sz="3200" dirty="0"/>
              <a:t>Ja, og så er det også et spørsmål om hvordan du, barn og barnebarn ønsker TV levert. Og andre «behov» som </a:t>
            </a:r>
            <a:r>
              <a:rPr lang="nb-NO" sz="3200" dirty="0" err="1"/>
              <a:t>gaming</a:t>
            </a:r>
            <a:r>
              <a:rPr lang="nb-NO" sz="3200" dirty="0"/>
              <a:t> m.m.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3200" b="1" dirty="0"/>
              <a:t>Her må den enkelte vurdere egne behov.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3200" dirty="0"/>
              <a:t>Men viktig: en mobilløsning vil alltid være en løsning en deler med alle andre i området.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3200" dirty="0"/>
              <a:t>En fiberløsning gir full hastighet og kapasitet hele tiden</a:t>
            </a:r>
          </a:p>
        </p:txBody>
      </p:sp>
      <p:pic>
        <p:nvPicPr>
          <p:cNvPr id="1030" name="Picture 6" descr="Mer motorvei? Ta et tebrød!">
            <a:extLst>
              <a:ext uri="{FF2B5EF4-FFF2-40B4-BE49-F238E27FC236}">
                <a16:creationId xmlns:a16="http://schemas.microsoft.com/office/drawing/2014/main" id="{3EB96725-803C-4B1D-AB85-655FEB181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229" y="4068810"/>
            <a:ext cx="3713371" cy="239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52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1DC777E0-67A6-4E17-A458-74B7822C9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Priser - oppsummert</a:t>
            </a:r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AB3B2F1E-79B6-4171-8B30-DC612B006A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093061"/>
              </p:ext>
            </p:extLst>
          </p:nvPr>
        </p:nvGraphicFramePr>
        <p:xfrm>
          <a:off x="427570" y="1826684"/>
          <a:ext cx="7658598" cy="3061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8855">
                  <a:extLst>
                    <a:ext uri="{9D8B030D-6E8A-4147-A177-3AD203B41FA5}">
                      <a16:colId xmlns:a16="http://schemas.microsoft.com/office/drawing/2014/main" val="567299285"/>
                    </a:ext>
                  </a:extLst>
                </a:gridCol>
                <a:gridCol w="1599696">
                  <a:extLst>
                    <a:ext uri="{9D8B030D-6E8A-4147-A177-3AD203B41FA5}">
                      <a16:colId xmlns:a16="http://schemas.microsoft.com/office/drawing/2014/main" val="103073085"/>
                    </a:ext>
                  </a:extLst>
                </a:gridCol>
                <a:gridCol w="1260047">
                  <a:extLst>
                    <a:ext uri="{9D8B030D-6E8A-4147-A177-3AD203B41FA5}">
                      <a16:colId xmlns:a16="http://schemas.microsoft.com/office/drawing/2014/main" val="233249714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272895" marR="272895" marT="60960" marB="60960"/>
                </a:tc>
                <a:tc>
                  <a:txBody>
                    <a:bodyPr/>
                    <a:lstStyle/>
                    <a:p>
                      <a:r>
                        <a:rPr lang="nb-NO" sz="1500" dirty="0"/>
                        <a:t>Engangspris</a:t>
                      </a:r>
                    </a:p>
                  </a:txBody>
                  <a:tcPr marL="272895" marR="272895" marT="60960" marB="60960"/>
                </a:tc>
                <a:tc>
                  <a:txBody>
                    <a:bodyPr/>
                    <a:lstStyle/>
                    <a:p>
                      <a:r>
                        <a:rPr lang="nb-NO" sz="1500" dirty="0"/>
                        <a:t>Pris pr </a:t>
                      </a:r>
                      <a:r>
                        <a:rPr lang="nb-NO" sz="1500" dirty="0" err="1"/>
                        <a:t>mnd</a:t>
                      </a:r>
                      <a:endParaRPr lang="nb-NO" sz="1500" dirty="0"/>
                    </a:p>
                  </a:txBody>
                  <a:tcPr marL="272895" marR="272895" marT="60960" marB="60960"/>
                </a:tc>
                <a:extLst>
                  <a:ext uri="{0D108BD9-81ED-4DB2-BD59-A6C34878D82A}">
                    <a16:rowId xmlns:a16="http://schemas.microsoft.com/office/drawing/2014/main" val="352895982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nb-NO" sz="1500" dirty="0"/>
                        <a:t>Etableringspris</a:t>
                      </a:r>
                    </a:p>
                    <a:p>
                      <a:endParaRPr lang="nb-NO" sz="15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500" dirty="0"/>
                        <a:t>Dersom det er fiberrør sammen med strømkabel (blå farge i kartet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500" dirty="0"/>
                        <a:t>Dersom det IKKE er fiberrør sammen med strømkabel</a:t>
                      </a:r>
                    </a:p>
                  </a:txBody>
                  <a:tcPr marL="272895" marR="272895" marT="60960" marB="60960"/>
                </a:tc>
                <a:tc>
                  <a:txBody>
                    <a:bodyPr/>
                    <a:lstStyle/>
                    <a:p>
                      <a:pPr algn="r"/>
                      <a:endParaRPr lang="nb-NO" sz="1900" dirty="0"/>
                    </a:p>
                    <a:p>
                      <a:pPr algn="r"/>
                      <a:endParaRPr lang="nb-NO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nb-NO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9 900,-</a:t>
                      </a:r>
                    </a:p>
                    <a:p>
                      <a:pPr algn="r"/>
                      <a:endParaRPr lang="nb-NO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nb-NO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14900,-</a:t>
                      </a:r>
                    </a:p>
                  </a:txBody>
                  <a:tcPr marL="272895" marR="272895" marT="60960" marB="60960"/>
                </a:tc>
                <a:tc>
                  <a:txBody>
                    <a:bodyPr/>
                    <a:lstStyle/>
                    <a:p>
                      <a:pPr algn="r"/>
                      <a:endParaRPr lang="nb-NO" sz="1900" dirty="0"/>
                    </a:p>
                  </a:txBody>
                  <a:tcPr marL="272895" marR="272895" marT="60960" marB="60960"/>
                </a:tc>
                <a:extLst>
                  <a:ext uri="{0D108BD9-81ED-4DB2-BD59-A6C34878D82A}">
                    <a16:rowId xmlns:a16="http://schemas.microsoft.com/office/drawing/2014/main" val="2721237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nb-NO" sz="1500" dirty="0"/>
                        <a:t>Alternativ 1: Altibox Fritid 80 (</a:t>
                      </a:r>
                      <a:r>
                        <a:rPr lang="nb-NO" sz="1500" dirty="0" err="1"/>
                        <a:t>evt</a:t>
                      </a:r>
                      <a:r>
                        <a:rPr lang="nb-NO" sz="1500" dirty="0"/>
                        <a:t> Fritid 150/150)</a:t>
                      </a:r>
                    </a:p>
                  </a:txBody>
                  <a:tcPr marL="272895" marR="272895" marT="60960" marB="60960"/>
                </a:tc>
                <a:tc>
                  <a:txBody>
                    <a:bodyPr/>
                    <a:lstStyle/>
                    <a:p>
                      <a:pPr algn="r"/>
                      <a:endParaRPr lang="nb-NO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2895" marR="272895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649,-</a:t>
                      </a:r>
                    </a:p>
                  </a:txBody>
                  <a:tcPr marL="272895" marR="272895" marT="60960" marB="60960"/>
                </a:tc>
                <a:extLst>
                  <a:ext uri="{0D108BD9-81ED-4DB2-BD59-A6C34878D82A}">
                    <a16:rowId xmlns:a16="http://schemas.microsoft.com/office/drawing/2014/main" val="211827562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nb-NO" sz="1500" dirty="0"/>
                        <a:t>Alternativ 2: Altibox Fiberbredbånd 100/100</a:t>
                      </a:r>
                    </a:p>
                  </a:txBody>
                  <a:tcPr marL="272895" marR="272895" marT="60960" marB="60960"/>
                </a:tc>
                <a:tc>
                  <a:txBody>
                    <a:bodyPr/>
                    <a:lstStyle/>
                    <a:p>
                      <a:pPr algn="r"/>
                      <a:endParaRPr lang="nb-NO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2895" marR="272895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599,-</a:t>
                      </a:r>
                    </a:p>
                  </a:txBody>
                  <a:tcPr marL="272895" marR="272895" marT="60960" marB="60960"/>
                </a:tc>
                <a:extLst>
                  <a:ext uri="{0D108BD9-81ED-4DB2-BD59-A6C34878D82A}">
                    <a16:rowId xmlns:a16="http://schemas.microsoft.com/office/drawing/2014/main" val="4091762338"/>
                  </a:ext>
                </a:extLst>
              </a:tr>
            </a:tbl>
          </a:graphicData>
        </a:graphic>
      </p:graphicFrame>
      <p:sp>
        <p:nvSpPr>
          <p:cNvPr id="7" name="Rektangel 6">
            <a:extLst>
              <a:ext uri="{FF2B5EF4-FFF2-40B4-BE49-F238E27FC236}">
                <a16:creationId xmlns:a16="http://schemas.microsoft.com/office/drawing/2014/main" id="{AD0C1383-B8DF-4861-B6BA-029F6D02E9E5}"/>
              </a:ext>
            </a:extLst>
          </p:cNvPr>
          <p:cNvSpPr/>
          <p:nvPr/>
        </p:nvSpPr>
        <p:spPr>
          <a:xfrm>
            <a:off x="427201" y="5595370"/>
            <a:ext cx="8444753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67" dirty="0"/>
              <a:t>Alle priser er </a:t>
            </a:r>
            <a:r>
              <a:rPr lang="nb-NO" sz="1467" dirty="0" err="1"/>
              <a:t>ink</a:t>
            </a:r>
            <a:r>
              <a:rPr lang="nb-NO" sz="1467" dirty="0"/>
              <a:t> mva. Det er 12 </a:t>
            </a:r>
            <a:r>
              <a:rPr lang="nb-NO" sz="1467" dirty="0" err="1"/>
              <a:t>mnd</a:t>
            </a:r>
            <a:r>
              <a:rPr lang="nb-NO" sz="1467" dirty="0"/>
              <a:t> bindingstid på abonnementet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4AE09CF-471A-4178-A9F3-537F2483C98F}"/>
              </a:ext>
            </a:extLst>
          </p:cNvPr>
          <p:cNvSpPr/>
          <p:nvPr/>
        </p:nvSpPr>
        <p:spPr>
          <a:xfrm>
            <a:off x="8319248" y="0"/>
            <a:ext cx="3872752" cy="6858000"/>
          </a:xfrm>
          <a:prstGeom prst="rect">
            <a:avLst/>
          </a:prstGeom>
          <a:solidFill>
            <a:srgbClr val="C730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7CD70C3-77E1-4E8E-A334-7C2AA20F8071}"/>
              </a:ext>
            </a:extLst>
          </p:cNvPr>
          <p:cNvSpPr txBox="1"/>
          <p:nvPr/>
        </p:nvSpPr>
        <p:spPr>
          <a:xfrm>
            <a:off x="8471647" y="535465"/>
            <a:ext cx="2188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Bestille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8C60CC32-2DA0-4C5A-9C87-554C27FB2A6C}"/>
              </a:ext>
            </a:extLst>
          </p:cNvPr>
          <p:cNvSpPr txBox="1"/>
          <p:nvPr/>
        </p:nvSpPr>
        <p:spPr>
          <a:xfrm>
            <a:off x="8471647" y="1553249"/>
            <a:ext cx="3613960" cy="2390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67" dirty="0">
                <a:solidFill>
                  <a:schemeClr val="bg1"/>
                </a:solidFill>
              </a:rPr>
              <a:t>Bestilling gjøres på denne adressen:</a:t>
            </a:r>
          </a:p>
          <a:p>
            <a:endParaRPr lang="nb-NO" sz="1867" dirty="0">
              <a:solidFill>
                <a:schemeClr val="bg1"/>
              </a:solidFill>
            </a:endParaRPr>
          </a:p>
          <a:p>
            <a:r>
              <a:rPr lang="nb-NO" sz="1867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https://www.bruse.no/bestille-nyttfelt-fritid/</a:t>
            </a:r>
            <a:endParaRPr lang="nb-NO" sz="1867" dirty="0">
              <a:solidFill>
                <a:schemeClr val="bg1"/>
              </a:solidFill>
            </a:endParaRPr>
          </a:p>
          <a:p>
            <a:endParaRPr lang="nb-NO" sz="1867" dirty="0">
              <a:solidFill>
                <a:schemeClr val="bg1"/>
              </a:solidFill>
            </a:endParaRPr>
          </a:p>
          <a:p>
            <a:r>
              <a:rPr lang="nb-NO" sz="1867" dirty="0">
                <a:solidFill>
                  <a:schemeClr val="bg1"/>
                </a:solidFill>
              </a:rPr>
              <a:t>.</a:t>
            </a:r>
          </a:p>
          <a:p>
            <a:endParaRPr lang="nb-NO" sz="1867" dirty="0">
              <a:solidFill>
                <a:schemeClr val="bg1"/>
              </a:solidFill>
            </a:endParaRPr>
          </a:p>
        </p:txBody>
      </p:sp>
      <p:sp>
        <p:nvSpPr>
          <p:cNvPr id="2" name="TekstSylinder 1">
            <a:hlinkClick r:id="rId2"/>
            <a:extLst>
              <a:ext uri="{FF2B5EF4-FFF2-40B4-BE49-F238E27FC236}">
                <a16:creationId xmlns:a16="http://schemas.microsoft.com/office/drawing/2014/main" id="{94EACA56-7B0B-4EE5-9F4D-38265CD97634}"/>
              </a:ext>
            </a:extLst>
          </p:cNvPr>
          <p:cNvSpPr txBox="1"/>
          <p:nvPr/>
        </p:nvSpPr>
        <p:spPr>
          <a:xfrm>
            <a:off x="8624711" y="4506525"/>
            <a:ext cx="3115733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400" dirty="0">
                <a:solidFill>
                  <a:schemeClr val="bg1"/>
                </a:solidFill>
              </a:rPr>
              <a:t>Send bestilling</a:t>
            </a:r>
          </a:p>
        </p:txBody>
      </p:sp>
    </p:spTree>
    <p:extLst>
      <p:ext uri="{BB962C8B-B14F-4D97-AF65-F5344CB8AC3E}">
        <p14:creationId xmlns:p14="http://schemas.microsoft.com/office/powerpoint/2010/main" val="35294075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BRUSE">
      <a:dk1>
        <a:sysClr val="windowText" lastClr="000000"/>
      </a:dk1>
      <a:lt1>
        <a:sysClr val="window" lastClr="FFFFFF"/>
      </a:lt1>
      <a:dk2>
        <a:srgbClr val="E74033"/>
      </a:dk2>
      <a:lt2>
        <a:srgbClr val="E7E6E6"/>
      </a:lt2>
      <a:accent1>
        <a:srgbClr val="E74033"/>
      </a:accent1>
      <a:accent2>
        <a:srgbClr val="EF794A"/>
      </a:accent2>
      <a:accent3>
        <a:srgbClr val="A51140"/>
      </a:accent3>
      <a:accent4>
        <a:srgbClr val="DF0066"/>
      </a:accent4>
      <a:accent5>
        <a:srgbClr val="004899"/>
      </a:accent5>
      <a:accent6>
        <a:srgbClr val="D74B13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.pptx" id="{D32D081B-F2D1-47DD-BAC5-67A4D3ABBFAE}" vid="{CF323423-9F5D-42B3-8A06-12DAAD5C407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ssedyre xmlns="44043e54-e0dd-46a3-83e0-f6fb17ceda86">true</Prossedyr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0777F13260844A7586A2D00DDF4AA" ma:contentTypeVersion="11" ma:contentTypeDescription="Create a new document." ma:contentTypeScope="" ma:versionID="29bc581db526918b66fe85d16d5bac7b">
  <xsd:schema xmlns:xsd="http://www.w3.org/2001/XMLSchema" xmlns:xs="http://www.w3.org/2001/XMLSchema" xmlns:p="http://schemas.microsoft.com/office/2006/metadata/properties" xmlns:ns2="44043e54-e0dd-46a3-83e0-f6fb17ceda86" xmlns:ns3="7a221f45-1ccb-4875-97a0-83ce586d7f7d" targetNamespace="http://schemas.microsoft.com/office/2006/metadata/properties" ma:root="true" ma:fieldsID="790bd085a7ab4ee52c796186b55dad0d" ns2:_="" ns3:_="">
    <xsd:import namespace="44043e54-e0dd-46a3-83e0-f6fb17ceda86"/>
    <xsd:import namespace="7a221f45-1ccb-4875-97a0-83ce586d7f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Prossedy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43e54-e0dd-46a3-83e0-f6fb17ceda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Prossedyre" ma:index="18" nillable="true" ma:displayName="Prossedyre" ma:default="1" ma:indexed="true" ma:internalName="Prossedyr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21f45-1ccb-4875-97a0-83ce586d7f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5610B7-8C06-4F2C-9AD9-B44F7ED3ED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5E23E4-55B8-4B6B-8AAE-CA6D1C7141E9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7a221f45-1ccb-4875-97a0-83ce586d7f7d"/>
    <ds:schemaRef ds:uri="44043e54-e0dd-46a3-83e0-f6fb17ceda86"/>
    <ds:schemaRef ds:uri="http://purl.org/dc/terms/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68977DD-BCD0-44B6-A855-2F88CA698F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043e54-e0dd-46a3-83e0-f6fb17ceda86"/>
    <ds:schemaRef ds:uri="7a221f45-1ccb-4875-97a0-83ce586d7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5306</TotalTime>
  <Words>1111</Words>
  <Application>Microsoft Office PowerPoint</Application>
  <PresentationFormat>Widescreen</PresentationFormat>
  <Paragraphs>103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Lato Light</vt:lpstr>
      <vt:lpstr>Lato Semibold</vt:lpstr>
      <vt:lpstr>1_Office-tema</vt:lpstr>
      <vt:lpstr> Informasjon om fiberutbygging Trondrudmarka, Trollset, Storhallene</vt:lpstr>
      <vt:lpstr>Innledning</vt:lpstr>
      <vt:lpstr>Status pr 15.februar 2022</vt:lpstr>
      <vt:lpstr>Status pr 15.februar 2022</vt:lpstr>
      <vt:lpstr>Tilbudet oppsummert</vt:lpstr>
      <vt:lpstr>Fiber til det enkelte område</vt:lpstr>
      <vt:lpstr>PowerPoint-presentasjon</vt:lpstr>
      <vt:lpstr>PowerPoint-presentasjon</vt:lpstr>
      <vt:lpstr>Priser - oppsummert</vt:lpstr>
      <vt:lpstr>Abonnement</vt:lpstr>
      <vt:lpstr>Bruse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Svein Løstegård Solhjell</dc:creator>
  <cp:lastModifiedBy>Herbrand Haraldseth</cp:lastModifiedBy>
  <cp:revision>33</cp:revision>
  <dcterms:created xsi:type="dcterms:W3CDTF">2019-11-19T11:00:32Z</dcterms:created>
  <dcterms:modified xsi:type="dcterms:W3CDTF">2022-02-28T18:49:36Z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0x0101000260777F13260844A7586A2D00DDF4AA</vt:lpwstr>
  </property>
</Properties>
</file>